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8" r:id="rId2"/>
    <p:sldId id="256" r:id="rId3"/>
    <p:sldId id="259" r:id="rId4"/>
    <p:sldId id="257" r:id="rId5"/>
    <p:sldId id="268" r:id="rId6"/>
    <p:sldId id="260" r:id="rId7"/>
    <p:sldId id="261" r:id="rId8"/>
    <p:sldId id="262" r:id="rId9"/>
    <p:sldId id="263" r:id="rId10"/>
    <p:sldId id="264" r:id="rId11"/>
    <p:sldId id="265" r:id="rId12"/>
    <p:sldId id="266" r:id="rId13"/>
    <p:sldId id="267" r:id="rId14"/>
    <p:sldId id="269" r:id="rId15"/>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01" d="100"/>
          <a:sy n="101" d="100"/>
        </p:scale>
        <p:origin x="150" y="3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5F831A0-4DBA-43B4-AC11-0E62CE6B910C}" type="datetimeFigureOut">
              <a:rPr lang="en-US" smtClean="0"/>
              <a:t>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CF087-4CAB-44F1-B0B6-0CAD67CF871E}" type="slidenum">
              <a:rPr lang="en-US" smtClean="0"/>
              <a:t>‹#›</a:t>
            </a:fld>
            <a:endParaRPr lang="en-US"/>
          </a:p>
        </p:txBody>
      </p:sp>
    </p:spTree>
    <p:extLst>
      <p:ext uri="{BB962C8B-B14F-4D97-AF65-F5344CB8AC3E}">
        <p14:creationId xmlns:p14="http://schemas.microsoft.com/office/powerpoint/2010/main" val="1625198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F831A0-4DBA-43B4-AC11-0E62CE6B910C}" type="datetimeFigureOut">
              <a:rPr lang="en-US" smtClean="0"/>
              <a:t>2/23/2015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DCF087-4CAB-44F1-B0B6-0CAD67CF871E}" type="slidenum">
              <a:rPr lang="en-US" smtClean="0"/>
              <a:t>‹#›</a:t>
            </a:fld>
            <a:endParaRPr lang="en-US"/>
          </a:p>
        </p:txBody>
      </p:sp>
    </p:spTree>
    <p:extLst>
      <p:ext uri="{BB962C8B-B14F-4D97-AF65-F5344CB8AC3E}">
        <p14:creationId xmlns:p14="http://schemas.microsoft.com/office/powerpoint/2010/main" val="1334559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F831A0-4DBA-43B4-AC11-0E62CE6B910C}" type="datetimeFigureOut">
              <a:rPr lang="en-US" smtClean="0"/>
              <a:t>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CF087-4CAB-44F1-B0B6-0CAD67CF871E}" type="slidenum">
              <a:rPr lang="en-US" smtClean="0"/>
              <a:t>‹#›</a:t>
            </a:fld>
            <a:endParaRPr lang="en-US"/>
          </a:p>
        </p:txBody>
      </p:sp>
    </p:spTree>
    <p:extLst>
      <p:ext uri="{BB962C8B-B14F-4D97-AF65-F5344CB8AC3E}">
        <p14:creationId xmlns:p14="http://schemas.microsoft.com/office/powerpoint/2010/main" val="4057766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F831A0-4DBA-43B4-AC11-0E62CE6B910C}" type="datetimeFigureOut">
              <a:rPr lang="en-US" smtClean="0"/>
              <a:t>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CF087-4CAB-44F1-B0B6-0CAD67CF871E}"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124549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F831A0-4DBA-43B4-AC11-0E62CE6B910C}" type="datetimeFigureOut">
              <a:rPr lang="en-US" smtClean="0"/>
              <a:t>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CF087-4CAB-44F1-B0B6-0CAD67CF871E}" type="slidenum">
              <a:rPr lang="en-US" smtClean="0"/>
              <a:t>‹#›</a:t>
            </a:fld>
            <a:endParaRPr lang="en-US"/>
          </a:p>
        </p:txBody>
      </p:sp>
    </p:spTree>
    <p:extLst>
      <p:ext uri="{BB962C8B-B14F-4D97-AF65-F5344CB8AC3E}">
        <p14:creationId xmlns:p14="http://schemas.microsoft.com/office/powerpoint/2010/main" val="2655252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5F831A0-4DBA-43B4-AC11-0E62CE6B910C}" type="datetimeFigureOut">
              <a:rPr lang="en-US" smtClean="0"/>
              <a:t>2/23/2015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CF087-4CAB-44F1-B0B6-0CAD67CF871E}" type="slidenum">
              <a:rPr lang="en-US" smtClean="0"/>
              <a:t>‹#›</a:t>
            </a:fld>
            <a:endParaRPr lang="en-US"/>
          </a:p>
        </p:txBody>
      </p:sp>
    </p:spTree>
    <p:extLst>
      <p:ext uri="{BB962C8B-B14F-4D97-AF65-F5344CB8AC3E}">
        <p14:creationId xmlns:p14="http://schemas.microsoft.com/office/powerpoint/2010/main" val="4208574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5F831A0-4DBA-43B4-AC11-0E62CE6B910C}" type="datetimeFigureOut">
              <a:rPr lang="en-US" smtClean="0"/>
              <a:t>2/23/2015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CF087-4CAB-44F1-B0B6-0CAD67CF871E}" type="slidenum">
              <a:rPr lang="en-US" smtClean="0"/>
              <a:t>‹#›</a:t>
            </a:fld>
            <a:endParaRPr lang="en-US"/>
          </a:p>
        </p:txBody>
      </p:sp>
    </p:spTree>
    <p:extLst>
      <p:ext uri="{BB962C8B-B14F-4D97-AF65-F5344CB8AC3E}">
        <p14:creationId xmlns:p14="http://schemas.microsoft.com/office/powerpoint/2010/main" val="25591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F831A0-4DBA-43B4-AC11-0E62CE6B910C}" type="datetimeFigureOut">
              <a:rPr lang="en-US" smtClean="0"/>
              <a:t>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CF087-4CAB-44F1-B0B6-0CAD67CF871E}" type="slidenum">
              <a:rPr lang="en-US" smtClean="0"/>
              <a:t>‹#›</a:t>
            </a:fld>
            <a:endParaRPr lang="en-US"/>
          </a:p>
        </p:txBody>
      </p:sp>
    </p:spTree>
    <p:extLst>
      <p:ext uri="{BB962C8B-B14F-4D97-AF65-F5344CB8AC3E}">
        <p14:creationId xmlns:p14="http://schemas.microsoft.com/office/powerpoint/2010/main" val="23489110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F831A0-4DBA-43B4-AC11-0E62CE6B910C}" type="datetimeFigureOut">
              <a:rPr lang="en-US" smtClean="0"/>
              <a:t>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CF087-4CAB-44F1-B0B6-0CAD67CF871E}" type="slidenum">
              <a:rPr lang="en-US" smtClean="0"/>
              <a:t>‹#›</a:t>
            </a:fld>
            <a:endParaRPr lang="en-US"/>
          </a:p>
        </p:txBody>
      </p:sp>
    </p:spTree>
    <p:extLst>
      <p:ext uri="{BB962C8B-B14F-4D97-AF65-F5344CB8AC3E}">
        <p14:creationId xmlns:p14="http://schemas.microsoft.com/office/powerpoint/2010/main" val="3748962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35F831A0-4DBA-43B4-AC11-0E62CE6B910C}" type="datetimeFigureOut">
              <a:rPr lang="en-US" smtClean="0"/>
              <a:t>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CF087-4CAB-44F1-B0B6-0CAD67CF871E}" type="slidenum">
              <a:rPr lang="en-US" smtClean="0"/>
              <a:t>‹#›</a:t>
            </a:fld>
            <a:endParaRPr lang="en-US"/>
          </a:p>
        </p:txBody>
      </p:sp>
    </p:spTree>
    <p:extLst>
      <p:ext uri="{BB962C8B-B14F-4D97-AF65-F5344CB8AC3E}">
        <p14:creationId xmlns:p14="http://schemas.microsoft.com/office/powerpoint/2010/main" val="1779096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F831A0-4DBA-43B4-AC11-0E62CE6B910C}" type="datetimeFigureOut">
              <a:rPr lang="en-US" smtClean="0"/>
              <a:t>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CF087-4CAB-44F1-B0B6-0CAD67CF871E}" type="slidenum">
              <a:rPr lang="en-US" smtClean="0"/>
              <a:t>‹#›</a:t>
            </a:fld>
            <a:endParaRPr lang="en-US"/>
          </a:p>
        </p:txBody>
      </p:sp>
    </p:spTree>
    <p:extLst>
      <p:ext uri="{BB962C8B-B14F-4D97-AF65-F5344CB8AC3E}">
        <p14:creationId xmlns:p14="http://schemas.microsoft.com/office/powerpoint/2010/main" val="3320914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5F831A0-4DBA-43B4-AC11-0E62CE6B910C}" type="datetimeFigureOut">
              <a:rPr lang="en-US" smtClean="0"/>
              <a:t>2/23/2015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DCF087-4CAB-44F1-B0B6-0CAD67CF871E}" type="slidenum">
              <a:rPr lang="en-US" smtClean="0"/>
              <a:t>‹#›</a:t>
            </a:fld>
            <a:endParaRPr lang="en-US"/>
          </a:p>
        </p:txBody>
      </p:sp>
    </p:spTree>
    <p:extLst>
      <p:ext uri="{BB962C8B-B14F-4D97-AF65-F5344CB8AC3E}">
        <p14:creationId xmlns:p14="http://schemas.microsoft.com/office/powerpoint/2010/main" val="2970099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5F831A0-4DBA-43B4-AC11-0E62CE6B910C}" type="datetimeFigureOut">
              <a:rPr lang="en-US" smtClean="0"/>
              <a:t>2/23/2015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DCF087-4CAB-44F1-B0B6-0CAD67CF871E}" type="slidenum">
              <a:rPr lang="en-US" smtClean="0"/>
              <a:t>‹#›</a:t>
            </a:fld>
            <a:endParaRPr lang="en-US"/>
          </a:p>
        </p:txBody>
      </p:sp>
    </p:spTree>
    <p:extLst>
      <p:ext uri="{BB962C8B-B14F-4D97-AF65-F5344CB8AC3E}">
        <p14:creationId xmlns:p14="http://schemas.microsoft.com/office/powerpoint/2010/main" val="3541631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35F831A0-4DBA-43B4-AC11-0E62CE6B910C}" type="datetimeFigureOut">
              <a:rPr lang="en-US" smtClean="0"/>
              <a:t>2/23/2015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CDCF087-4CAB-44F1-B0B6-0CAD67CF871E}" type="slidenum">
              <a:rPr lang="en-US" smtClean="0"/>
              <a:t>‹#›</a:t>
            </a:fld>
            <a:endParaRPr lang="en-US"/>
          </a:p>
        </p:txBody>
      </p:sp>
    </p:spTree>
    <p:extLst>
      <p:ext uri="{BB962C8B-B14F-4D97-AF65-F5344CB8AC3E}">
        <p14:creationId xmlns:p14="http://schemas.microsoft.com/office/powerpoint/2010/main" val="528520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5F831A0-4DBA-43B4-AC11-0E62CE6B910C}" type="datetimeFigureOut">
              <a:rPr lang="en-US" smtClean="0"/>
              <a:t>2/23/2015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CDCF087-4CAB-44F1-B0B6-0CAD67CF871E}" type="slidenum">
              <a:rPr lang="en-US" smtClean="0"/>
              <a:t>‹#›</a:t>
            </a:fld>
            <a:endParaRPr lang="en-US"/>
          </a:p>
        </p:txBody>
      </p:sp>
    </p:spTree>
    <p:extLst>
      <p:ext uri="{BB962C8B-B14F-4D97-AF65-F5344CB8AC3E}">
        <p14:creationId xmlns:p14="http://schemas.microsoft.com/office/powerpoint/2010/main" val="1522160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35F831A0-4DBA-43B4-AC11-0E62CE6B910C}" type="datetimeFigureOut">
              <a:rPr lang="en-US" smtClean="0"/>
              <a:t>2/23/2015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CDCF087-4CAB-44F1-B0B6-0CAD67CF871E}" type="slidenum">
              <a:rPr lang="en-US" smtClean="0"/>
              <a:t>‹#›</a:t>
            </a:fld>
            <a:endParaRPr lang="en-US"/>
          </a:p>
        </p:txBody>
      </p:sp>
    </p:spTree>
    <p:extLst>
      <p:ext uri="{BB962C8B-B14F-4D97-AF65-F5344CB8AC3E}">
        <p14:creationId xmlns:p14="http://schemas.microsoft.com/office/powerpoint/2010/main" val="1885206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F831A0-4DBA-43B4-AC11-0E62CE6B910C}" type="datetimeFigureOut">
              <a:rPr lang="en-US" smtClean="0"/>
              <a:t>2/23/2015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DCF087-4CAB-44F1-B0B6-0CAD67CF871E}" type="slidenum">
              <a:rPr lang="en-US" smtClean="0"/>
              <a:t>‹#›</a:t>
            </a:fld>
            <a:endParaRPr lang="en-US"/>
          </a:p>
        </p:txBody>
      </p:sp>
    </p:spTree>
    <p:extLst>
      <p:ext uri="{BB962C8B-B14F-4D97-AF65-F5344CB8AC3E}">
        <p14:creationId xmlns:p14="http://schemas.microsoft.com/office/powerpoint/2010/main" val="779662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5F831A0-4DBA-43B4-AC11-0E62CE6B910C}" type="datetimeFigureOut">
              <a:rPr lang="en-US" smtClean="0"/>
              <a:t>2/23/2015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CDCF087-4CAB-44F1-B0B6-0CAD67CF871E}" type="slidenum">
              <a:rPr lang="en-US" smtClean="0"/>
              <a:t>‹#›</a:t>
            </a:fld>
            <a:endParaRPr lang="en-US"/>
          </a:p>
        </p:txBody>
      </p:sp>
    </p:spTree>
    <p:extLst>
      <p:ext uri="{BB962C8B-B14F-4D97-AF65-F5344CB8AC3E}">
        <p14:creationId xmlns:p14="http://schemas.microsoft.com/office/powerpoint/2010/main" val="174079823"/>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u="none"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leadershipiq.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405" y="781050"/>
            <a:ext cx="8825658" cy="3329581"/>
          </a:xfrm>
        </p:spPr>
        <p:txBody>
          <a:bodyPr/>
          <a:lstStyle/>
          <a:p>
            <a:r>
              <a:rPr lang="en-US" dirty="0" smtClean="0"/>
              <a:t>Creating a Culture of Accountability</a:t>
            </a:r>
            <a:endParaRPr lang="en-US" dirty="0"/>
          </a:p>
        </p:txBody>
      </p:sp>
      <p:sp>
        <p:nvSpPr>
          <p:cNvPr id="3" name="Subtitle 2"/>
          <p:cNvSpPr>
            <a:spLocks noGrp="1"/>
          </p:cNvSpPr>
          <p:nvPr>
            <p:ph type="subTitle" idx="1"/>
          </p:nvPr>
        </p:nvSpPr>
        <p:spPr>
          <a:xfrm>
            <a:off x="1154955" y="5053605"/>
            <a:ext cx="8825658" cy="861420"/>
          </a:xfrm>
        </p:spPr>
        <p:txBody>
          <a:bodyPr/>
          <a:lstStyle/>
          <a:p>
            <a:r>
              <a:rPr lang="en-US" dirty="0" smtClean="0"/>
              <a:t>Modified from Leadership IQ, Mark Murphy, Texas ASCD 2014</a:t>
            </a:r>
          </a:p>
          <a:p>
            <a:r>
              <a:rPr lang="en-US" dirty="0">
                <a:hlinkClick r:id="rId2"/>
              </a:rPr>
              <a:t>https://www.leadershipiq.com</a:t>
            </a:r>
            <a:r>
              <a:rPr lang="en-US" dirty="0" smtClean="0">
                <a:hlinkClick r:id="rId2"/>
              </a:rPr>
              <a:t>/</a:t>
            </a:r>
            <a:endParaRPr lang="en-US" dirty="0" smtClean="0"/>
          </a:p>
          <a:p>
            <a:endParaRPr lang="en-US" dirty="0"/>
          </a:p>
        </p:txBody>
      </p:sp>
    </p:spTree>
    <p:extLst>
      <p:ext uri="{BB962C8B-B14F-4D97-AF65-F5344CB8AC3E}">
        <p14:creationId xmlns:p14="http://schemas.microsoft.com/office/powerpoint/2010/main" val="1147141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19099" y="358735"/>
            <a:ext cx="8115301" cy="3188697"/>
          </a:xfrm>
          <a:prstGeom prst="rect">
            <a:avLst/>
          </a:prstGeom>
        </p:spPr>
      </p:pic>
      <p:pic>
        <p:nvPicPr>
          <p:cNvPr id="5" name="Picture 4"/>
          <p:cNvPicPr>
            <a:picLocks noChangeAspect="1"/>
          </p:cNvPicPr>
          <p:nvPr/>
        </p:nvPicPr>
        <p:blipFill>
          <a:blip r:embed="rId3"/>
          <a:stretch>
            <a:fillRect/>
          </a:stretch>
        </p:blipFill>
        <p:spPr>
          <a:xfrm>
            <a:off x="7198502" y="3874586"/>
            <a:ext cx="3389023" cy="2715550"/>
          </a:xfrm>
          <a:prstGeom prst="rect">
            <a:avLst/>
          </a:prstGeom>
        </p:spPr>
      </p:pic>
    </p:spTree>
    <p:extLst>
      <p:ext uri="{BB962C8B-B14F-4D97-AF65-F5344CB8AC3E}">
        <p14:creationId xmlns:p14="http://schemas.microsoft.com/office/powerpoint/2010/main" val="2431732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46111" y="624167"/>
            <a:ext cx="8726489" cy="5411039"/>
          </a:xfrm>
          <a:prstGeom prst="rect">
            <a:avLst/>
          </a:prstGeom>
        </p:spPr>
      </p:pic>
    </p:spTree>
    <p:extLst>
      <p:ext uri="{BB962C8B-B14F-4D97-AF65-F5344CB8AC3E}">
        <p14:creationId xmlns:p14="http://schemas.microsoft.com/office/powerpoint/2010/main" val="1808342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646111" y="452718"/>
            <a:ext cx="9288464" cy="5896923"/>
          </a:xfrm>
          <a:prstGeom prst="rect">
            <a:avLst/>
          </a:prstGeom>
        </p:spPr>
      </p:pic>
    </p:spTree>
    <p:extLst>
      <p:ext uri="{BB962C8B-B14F-4D97-AF65-F5344CB8AC3E}">
        <p14:creationId xmlns:p14="http://schemas.microsoft.com/office/powerpoint/2010/main" val="1600509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46111" y="719420"/>
            <a:ext cx="8850314" cy="5528979"/>
          </a:xfrm>
          <a:prstGeom prst="rect">
            <a:avLst/>
          </a:prstGeom>
        </p:spPr>
      </p:pic>
    </p:spTree>
    <p:extLst>
      <p:ext uri="{BB962C8B-B14F-4D97-AF65-F5344CB8AC3E}">
        <p14:creationId xmlns:p14="http://schemas.microsoft.com/office/powerpoint/2010/main" val="1697675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Accountability </a:t>
            </a:r>
            <a:endParaRPr lang="en-US" dirty="0"/>
          </a:p>
        </p:txBody>
      </p:sp>
      <p:sp>
        <p:nvSpPr>
          <p:cNvPr id="3" name="Content Placeholder 2"/>
          <p:cNvSpPr>
            <a:spLocks noGrp="1"/>
          </p:cNvSpPr>
          <p:nvPr>
            <p:ph idx="1"/>
          </p:nvPr>
        </p:nvSpPr>
        <p:spPr>
          <a:xfrm>
            <a:off x="847726" y="1853248"/>
            <a:ext cx="9202128" cy="4395151"/>
          </a:xfrm>
        </p:spPr>
        <p:txBody>
          <a:bodyPr>
            <a:normAutofit fontScale="92500" lnSpcReduction="20000"/>
          </a:bodyPr>
          <a:lstStyle/>
          <a:p>
            <a:r>
              <a:rPr lang="en-US" sz="2400" dirty="0"/>
              <a:t>Define the excuses so everyone on the team knows what they are when team members say them. </a:t>
            </a:r>
            <a:endParaRPr lang="en-US" sz="2400" dirty="0" smtClean="0"/>
          </a:p>
          <a:p>
            <a:r>
              <a:rPr lang="en-US" sz="2400" dirty="0"/>
              <a:t> Anxiety is a good thing.  It is way better than excuses because there is action and they are trying whatever is </a:t>
            </a:r>
            <a:r>
              <a:rPr lang="en-US" sz="2400" dirty="0" smtClean="0"/>
              <a:t>new or is expected? Would you choose someone being anxious doing what is right with consistency over excuses and tranquility?</a:t>
            </a:r>
          </a:p>
          <a:p>
            <a:r>
              <a:rPr lang="en-US" sz="2400" dirty="0"/>
              <a:t> Research on performance reviews and evaluations – 9 out of 10 it says they felt like they got called into the Principals office whether good or bad.  They actually quit acting </a:t>
            </a:r>
            <a:r>
              <a:rPr lang="en-US" sz="2400" dirty="0" smtClean="0"/>
              <a:t>like adults. </a:t>
            </a:r>
          </a:p>
          <a:p>
            <a:r>
              <a:rPr lang="en-US" sz="2400" dirty="0" smtClean="0"/>
              <a:t>If we wait for people to mess up to make them accountable that means they are only accountable when the fail.  At some point accountability must be pointed out when people succeed and this needs to be done really loud. </a:t>
            </a:r>
          </a:p>
          <a:p>
            <a:endParaRPr lang="en-US" dirty="0"/>
          </a:p>
          <a:p>
            <a:endParaRPr lang="en-US" dirty="0" smtClean="0"/>
          </a:p>
          <a:p>
            <a:endParaRPr lang="en-US" dirty="0"/>
          </a:p>
        </p:txBody>
      </p:sp>
    </p:spTree>
    <p:extLst>
      <p:ext uri="{BB962C8B-B14F-4D97-AF65-F5344CB8AC3E}">
        <p14:creationId xmlns:p14="http://schemas.microsoft.com/office/powerpoint/2010/main" val="2352915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691337" y="431319"/>
            <a:ext cx="9355951" cy="6157287"/>
          </a:xfrm>
          <a:prstGeom prst="rect">
            <a:avLst/>
          </a:prstGeom>
        </p:spPr>
      </p:pic>
    </p:spTree>
    <p:extLst>
      <p:ext uri="{BB962C8B-B14F-4D97-AF65-F5344CB8AC3E}">
        <p14:creationId xmlns:p14="http://schemas.microsoft.com/office/powerpoint/2010/main" val="4095654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772154" y="567018"/>
            <a:ext cx="8924036" cy="5763002"/>
          </a:xfrm>
          <a:prstGeom prst="rect">
            <a:avLst/>
          </a:prstGeom>
        </p:spPr>
      </p:pic>
    </p:spTree>
    <p:extLst>
      <p:ext uri="{BB962C8B-B14F-4D97-AF65-F5344CB8AC3E}">
        <p14:creationId xmlns:p14="http://schemas.microsoft.com/office/powerpoint/2010/main" val="1279316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799062" y="452718"/>
            <a:ext cx="9250791" cy="6030914"/>
          </a:xfrm>
          <a:prstGeom prst="rect">
            <a:avLst/>
          </a:prstGeom>
        </p:spPr>
      </p:pic>
    </p:spTree>
    <p:extLst>
      <p:ext uri="{BB962C8B-B14F-4D97-AF65-F5344CB8AC3E}">
        <p14:creationId xmlns:p14="http://schemas.microsoft.com/office/powerpoint/2010/main" val="3757909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by Leadership IQ</a:t>
            </a:r>
            <a:endParaRPr lang="en-US" dirty="0"/>
          </a:p>
        </p:txBody>
      </p:sp>
      <p:sp>
        <p:nvSpPr>
          <p:cNvPr id="3" name="Content Placeholder 2"/>
          <p:cNvSpPr>
            <a:spLocks noGrp="1"/>
          </p:cNvSpPr>
          <p:nvPr>
            <p:ph idx="1"/>
          </p:nvPr>
        </p:nvSpPr>
        <p:spPr>
          <a:xfrm>
            <a:off x="875201" y="1576668"/>
            <a:ext cx="8946541" cy="4662207"/>
          </a:xfrm>
        </p:spPr>
        <p:txBody>
          <a:bodyPr>
            <a:normAutofit fontScale="92500"/>
          </a:bodyPr>
          <a:lstStyle/>
          <a:p>
            <a:r>
              <a:rPr lang="en-US" dirty="0" smtClean="0"/>
              <a:t>Ask yourself this? Who has the worst job among the people that you supervise? Is it a high performer?</a:t>
            </a:r>
          </a:p>
          <a:p>
            <a:r>
              <a:rPr lang="en-US" dirty="0"/>
              <a:t> </a:t>
            </a:r>
            <a:r>
              <a:rPr lang="en-US" dirty="0" smtClean="0"/>
              <a:t>When work becomes more stressful the connections become less important leaders start barking more and investing in relationships less.</a:t>
            </a:r>
          </a:p>
          <a:p>
            <a:r>
              <a:rPr lang="en-US" dirty="0" smtClean="0"/>
              <a:t>Hours per week people spend interacting with their leader increases employee engagement and happiness.   People who spend 6 hours per week with their leader are 30% more engaged at work and work harder at making the workplace better for everyone. Another interesting point is how much they “like” their boss was not a huge factor. Simple presence and attention matters most.</a:t>
            </a:r>
          </a:p>
          <a:p>
            <a:r>
              <a:rPr lang="en-US" dirty="0" smtClean="0"/>
              <a:t>What leaders spend their time doing tells their team what they value.</a:t>
            </a:r>
          </a:p>
          <a:p>
            <a:r>
              <a:rPr lang="en-US" dirty="0" smtClean="0"/>
              <a:t>Bad leaders hate transparency, where as great leaders love it and use it to create environments of accountability and to impact culture.</a:t>
            </a:r>
          </a:p>
          <a:p>
            <a:endParaRPr lang="en-US" dirty="0" smtClean="0"/>
          </a:p>
          <a:p>
            <a:endParaRPr lang="en-US" dirty="0" smtClean="0"/>
          </a:p>
          <a:p>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val="1886431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794363" y="452718"/>
            <a:ext cx="7564438" cy="6061218"/>
          </a:xfrm>
          <a:prstGeom prst="rect">
            <a:avLst/>
          </a:prstGeom>
        </p:spPr>
      </p:pic>
    </p:spTree>
    <p:extLst>
      <p:ext uri="{BB962C8B-B14F-4D97-AF65-F5344CB8AC3E}">
        <p14:creationId xmlns:p14="http://schemas.microsoft.com/office/powerpoint/2010/main" val="3237728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646111" y="452718"/>
            <a:ext cx="8183401" cy="2828915"/>
          </a:xfrm>
          <a:prstGeom prst="rect">
            <a:avLst/>
          </a:prstGeom>
        </p:spPr>
      </p:pic>
      <p:pic>
        <p:nvPicPr>
          <p:cNvPr id="5" name="Content Placeholder 4"/>
          <p:cNvPicPr>
            <a:picLocks noGrp="1" noChangeAspect="1"/>
          </p:cNvPicPr>
          <p:nvPr>
            <p:ph idx="1"/>
          </p:nvPr>
        </p:nvPicPr>
        <p:blipFill>
          <a:blip r:embed="rId3"/>
          <a:stretch>
            <a:fillRect/>
          </a:stretch>
        </p:blipFill>
        <p:spPr>
          <a:xfrm>
            <a:off x="7591425" y="3767138"/>
            <a:ext cx="3372748" cy="2702510"/>
          </a:xfrm>
          <a:prstGeom prst="rect">
            <a:avLst/>
          </a:prstGeom>
        </p:spPr>
      </p:pic>
    </p:spTree>
    <p:extLst>
      <p:ext uri="{BB962C8B-B14F-4D97-AF65-F5344CB8AC3E}">
        <p14:creationId xmlns:p14="http://schemas.microsoft.com/office/powerpoint/2010/main" val="3526094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89799" y="332459"/>
            <a:ext cx="7301626" cy="3440918"/>
          </a:xfrm>
          <a:prstGeom prst="rect">
            <a:avLst/>
          </a:prstGeom>
        </p:spPr>
      </p:pic>
      <p:pic>
        <p:nvPicPr>
          <p:cNvPr id="5" name="Picture 4"/>
          <p:cNvPicPr>
            <a:picLocks noChangeAspect="1"/>
          </p:cNvPicPr>
          <p:nvPr/>
        </p:nvPicPr>
        <p:blipFill>
          <a:blip r:embed="rId3"/>
          <a:stretch>
            <a:fillRect/>
          </a:stretch>
        </p:blipFill>
        <p:spPr>
          <a:xfrm>
            <a:off x="8008127" y="3884111"/>
            <a:ext cx="3389023" cy="2715550"/>
          </a:xfrm>
          <a:prstGeom prst="rect">
            <a:avLst/>
          </a:prstGeom>
        </p:spPr>
      </p:pic>
    </p:spTree>
    <p:extLst>
      <p:ext uri="{BB962C8B-B14F-4D97-AF65-F5344CB8AC3E}">
        <p14:creationId xmlns:p14="http://schemas.microsoft.com/office/powerpoint/2010/main" val="1296216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94617" y="394390"/>
            <a:ext cx="8030915" cy="2917715"/>
          </a:xfrm>
          <a:prstGeom prst="rect">
            <a:avLst/>
          </a:prstGeom>
        </p:spPr>
      </p:pic>
      <p:pic>
        <p:nvPicPr>
          <p:cNvPr id="5" name="Picture 4"/>
          <p:cNvPicPr>
            <a:picLocks noChangeAspect="1"/>
          </p:cNvPicPr>
          <p:nvPr/>
        </p:nvPicPr>
        <p:blipFill>
          <a:blip r:embed="rId3"/>
          <a:stretch>
            <a:fillRect/>
          </a:stretch>
        </p:blipFill>
        <p:spPr>
          <a:xfrm>
            <a:off x="6800850" y="3611611"/>
            <a:ext cx="3710475" cy="2973122"/>
          </a:xfrm>
          <a:prstGeom prst="rect">
            <a:avLst/>
          </a:prstGeom>
        </p:spPr>
      </p:pic>
    </p:spTree>
    <p:extLst>
      <p:ext uri="{BB962C8B-B14F-4D97-AF65-F5344CB8AC3E}">
        <p14:creationId xmlns:p14="http://schemas.microsoft.com/office/powerpoint/2010/main" val="17028006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reating a Culture of Accountability&amp;quot;&quot;/&gt;&lt;property id=&quot;20307&quot; value=&quot;258&quot;/&gt;&lt;/object&gt;&lt;object type=&quot;3&quot; unique_id=&quot;10005&quot;&gt;&lt;property id=&quot;20148&quot; value=&quot;5&quot;/&gt;&lt;property id=&quot;20300&quot; value=&quot;Slide 2&quot;/&gt;&lt;property id=&quot;20307&quot; value=&quot;256&quot;/&gt;&lt;/object&gt;&lt;object type=&quot;3&quot; unique_id=&quot;10006&quot;&gt;&lt;property id=&quot;20148&quot; value=&quot;5&quot;/&gt;&lt;property id=&quot;20300&quot; value=&quot;Slide 4&quot;/&gt;&lt;property id=&quot;20307&quot; value=&quot;257&quot;/&gt;&lt;/object&gt;&lt;object type=&quot;3&quot; unique_id=&quot;10067&quot;&gt;&lt;property id=&quot;20148&quot; value=&quot;5&quot;/&gt;&lt;property id=&quot;20300&quot; value=&quot;Slide 3&quot;/&gt;&lt;property id=&quot;20307&quot; value=&quot;259&quot;/&gt;&lt;/object&gt;&lt;object type=&quot;3&quot; unique_id=&quot;10068&quot;&gt;&lt;property id=&quot;20148&quot; value=&quot;5&quot;/&gt;&lt;property id=&quot;20300&quot; value=&quot;Slide 6&quot;/&gt;&lt;property id=&quot;20307&quot; value=&quot;260&quot;/&gt;&lt;/object&gt;&lt;object type=&quot;3&quot; unique_id=&quot;10069&quot;&gt;&lt;property id=&quot;20148&quot; value=&quot;5&quot;/&gt;&lt;property id=&quot;20300&quot; value=&quot;Slide 7&quot;/&gt;&lt;property id=&quot;20307&quot; value=&quot;261&quot;/&gt;&lt;/object&gt;&lt;object type=&quot;3&quot; unique_id=&quot;10070&quot;&gt;&lt;property id=&quot;20148&quot; value=&quot;5&quot;/&gt;&lt;property id=&quot;20300&quot; value=&quot;Slide 8&quot;/&gt;&lt;property id=&quot;20307&quot; value=&quot;262&quot;/&gt;&lt;/object&gt;&lt;object type=&quot;3&quot; unique_id=&quot;10071&quot;&gt;&lt;property id=&quot;20148&quot; value=&quot;5&quot;/&gt;&lt;property id=&quot;20300&quot; value=&quot;Slide 9&quot;/&gt;&lt;property id=&quot;20307&quot; value=&quot;263&quot;/&gt;&lt;/object&gt;&lt;object type=&quot;3&quot; unique_id=&quot;10072&quot;&gt;&lt;property id=&quot;20148&quot; value=&quot;5&quot;/&gt;&lt;property id=&quot;20300&quot; value=&quot;Slide 10&quot;/&gt;&lt;property id=&quot;20307&quot; value=&quot;264&quot;/&gt;&lt;/object&gt;&lt;object type=&quot;3&quot; unique_id=&quot;10117&quot;&gt;&lt;property id=&quot;20148&quot; value=&quot;5&quot;/&gt;&lt;property id=&quot;20300&quot; value=&quot;Slide 11&quot;/&gt;&lt;property id=&quot;20307&quot; value=&quot;265&quot;/&gt;&lt;/object&gt;&lt;object type=&quot;3&quot; unique_id=&quot;10118&quot;&gt;&lt;property id=&quot;20148&quot; value=&quot;5&quot;/&gt;&lt;property id=&quot;20300&quot; value=&quot;Slide 12&quot;/&gt;&lt;property id=&quot;20307&quot; value=&quot;266&quot;/&gt;&lt;/object&gt;&lt;object type=&quot;3&quot; unique_id=&quot;10158&quot;&gt;&lt;property id=&quot;20148&quot; value=&quot;5&quot;/&gt;&lt;property id=&quot;20300&quot; value=&quot;Slide 13&quot;/&gt;&lt;property id=&quot;20307&quot; value=&quot;267&quot;/&gt;&lt;/object&gt;&lt;object type=&quot;3&quot; unique_id=&quot;10394&quot;&gt;&lt;property id=&quot;20148&quot; value=&quot;5&quot;/&gt;&lt;property id=&quot;20300&quot; value=&quot;Slide 5 - &amp;quot;Research by Leadership IQ&amp;quot;&quot;/&gt;&lt;property id=&quot;20307&quot; value=&quot;268&quot;/&gt;&lt;/object&gt;&lt;object type=&quot;3&quot; unique_id=&quot;10470&quot;&gt;&lt;property id=&quot;20148&quot; value=&quot;5&quot;/&gt;&lt;property id=&quot;20300&quot; value=&quot;Slide 14 - &amp;quot;Accountability &amp;quot;&quot;/&gt;&lt;property id=&quot;20307&quot; value=&quot;269&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100</TotalTime>
  <Words>314</Words>
  <Application>Microsoft Office PowerPoint</Application>
  <PresentationFormat>Widescreen</PresentationFormat>
  <Paragraphs>18</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Century Gothic</vt:lpstr>
      <vt:lpstr>Wingdings 3</vt:lpstr>
      <vt:lpstr>Ion</vt:lpstr>
      <vt:lpstr>Creating a Culture of Accountability</vt:lpstr>
      <vt:lpstr>PowerPoint Presentation</vt:lpstr>
      <vt:lpstr>PowerPoint Presentation</vt:lpstr>
      <vt:lpstr>PowerPoint Presentation</vt:lpstr>
      <vt:lpstr>Research by Leadership IQ</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Accountability </vt:lpstr>
    </vt:vector>
  </TitlesOfParts>
  <Company>Region 17 ESC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Culture of Accountability</dc:title>
  <dc:creator>Duncan, Ty</dc:creator>
  <cp:lastModifiedBy>Duncan, Ty</cp:lastModifiedBy>
  <cp:revision>19</cp:revision>
  <dcterms:created xsi:type="dcterms:W3CDTF">2015-02-23T19:39:07Z</dcterms:created>
  <dcterms:modified xsi:type="dcterms:W3CDTF">2015-02-23T21:56:51Z</dcterms:modified>
</cp:coreProperties>
</file>